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6858000" cx="9144000"/>
  <p:notesSz cx="6858000" cy="9144000"/>
  <p:embeddedFontLst>
    <p:embeddedFont>
      <p:font typeface="Montserrat"/>
      <p:regular r:id="rId32"/>
      <p:bold r:id="rId33"/>
      <p:italic r:id="rId34"/>
      <p:boldItalic r:id="rId35"/>
    </p:embeddedFont>
    <p:embeddedFont>
      <p:font typeface="Gill Sans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Montserrat-bold.fntdata"/><Relationship Id="rId10" Type="http://schemas.openxmlformats.org/officeDocument/2006/relationships/slide" Target="slides/slide4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7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9.xml"/><Relationship Id="rId37" Type="http://schemas.openxmlformats.org/officeDocument/2006/relationships/font" Target="fonts/GillSans-bold.fntdata"/><Relationship Id="rId14" Type="http://schemas.openxmlformats.org/officeDocument/2006/relationships/slide" Target="slides/slide8.xml"/><Relationship Id="rId36" Type="http://schemas.openxmlformats.org/officeDocument/2006/relationships/font" Target="fonts/GillSans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a223f9c34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g7a223f9c34_0_3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a223f9c34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" name="Google Shape;241;g7a223f9c34_0_3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a223f9c34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g7a223f9c34_0_3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a223f9c34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g7a223f9c34_0_3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a223f9c34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g7a223f9c34_0_3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a223f9c34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5" name="Google Shape;265;g7a223f9c34_0_3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c6e6731d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c6e6731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cc6e6731d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a223f9c34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g7a223f9c34_0_3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cc6e6731d7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cc6e6731d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cc6e6731d7_0_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a223f9c34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1" name="Google Shape;291;g7a223f9c34_0_3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a223f9c3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g7a223f9c34_0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a223f9c34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7" name="Google Shape;297;g7a223f9c34_0_3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cc6e6731d7_0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cc6e6731d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cc6e6731d7_0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cc6e6731d7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cc6e6731d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cc6e6731d7_0_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cc6e6731d7_0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cc6e6731d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cc6e6731d7_0_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cc6e6731d7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cc6e6731d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cc6e6731d7_0_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0" name="Google Shape;330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a223f9c3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g7a223f9c34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a223f9c3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g7a223f9c34_0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a223f9c3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g7a223f9c34_0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a223f9c3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g7a223f9c34_0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a223f9c3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g7a223f9c34_0_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a223f9c3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g7a223f9c34_0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a223f9c34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g7a223f9c34_0_3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1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1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6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3" name="Google Shape;123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7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29" name="Google Shape;129;p17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30" name="Google Shape;130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8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6" name="Google Shape;136;p18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37" name="Google Shape;137;p18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8" name="Google Shape;138;p18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39" name="Google Shape;139;p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1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54" name="Google Shape;154;p21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55" name="Google Shape;155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62" name="Google Shape;162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3"/>
          <p:cNvSpPr txBox="1"/>
          <p:nvPr>
            <p:ph idx="1" type="body"/>
          </p:nvPr>
        </p:nvSpPr>
        <p:spPr>
          <a:xfrm rot="5400000">
            <a:off x="2227385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Google Shape;169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" name="Google Shape;170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4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" name="Google Shape;175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5" name="Google Shape;5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8" name="Google Shape;7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.xml"/><Relationship Id="rId22" Type="http://schemas.openxmlformats.org/officeDocument/2006/relationships/theme" Target="../theme/theme1.xml"/><Relationship Id="rId10" Type="http://schemas.openxmlformats.org/officeDocument/2006/relationships/image" Target="../media/image1.png"/><Relationship Id="rId21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2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2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5.xml"/><Relationship Id="rId14" Type="http://schemas.openxmlformats.org/officeDocument/2006/relationships/slideLayout" Target="../slideLayouts/slideLayout4.xml"/><Relationship Id="rId17" Type="http://schemas.openxmlformats.org/officeDocument/2006/relationships/slideLayout" Target="../slideLayouts/slideLayout7.xml"/><Relationship Id="rId16" Type="http://schemas.openxmlformats.org/officeDocument/2006/relationships/slideLayout" Target="../slideLayouts/slideLayout6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9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8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12.xml"/><Relationship Id="rId22" Type="http://schemas.openxmlformats.org/officeDocument/2006/relationships/theme" Target="../theme/theme2.xml"/><Relationship Id="rId10" Type="http://schemas.openxmlformats.org/officeDocument/2006/relationships/image" Target="../media/image1.png"/><Relationship Id="rId21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3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2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17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20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19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817688" y="8837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1970088" y="8990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2122488" y="91424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 txBox="1"/>
          <p:nvPr/>
        </p:nvSpPr>
        <p:spPr>
          <a:xfrm>
            <a:off x="2274888" y="92948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" name="Google Shape;1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 txBox="1"/>
          <p:nvPr/>
        </p:nvSpPr>
        <p:spPr>
          <a:xfrm>
            <a:off x="2427288" y="94472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Google Shape;21;p1"/>
          <p:cNvSpPr txBox="1"/>
          <p:nvPr/>
        </p:nvSpPr>
        <p:spPr>
          <a:xfrm>
            <a:off x="2579688" y="9599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Google Shape;22;p1"/>
          <p:cNvSpPr txBox="1"/>
          <p:nvPr/>
        </p:nvSpPr>
        <p:spPr>
          <a:xfrm>
            <a:off x="2732088" y="9752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Google Shape;26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1"/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3"/>
          <p:cNvSpPr txBox="1"/>
          <p:nvPr/>
        </p:nvSpPr>
        <p:spPr>
          <a:xfrm>
            <a:off x="1817688" y="88376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97" name="Google Shape;9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 txBox="1"/>
          <p:nvPr/>
        </p:nvSpPr>
        <p:spPr>
          <a:xfrm>
            <a:off x="1970088" y="89900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99" name="Google Shape;9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3"/>
          <p:cNvSpPr txBox="1"/>
          <p:nvPr/>
        </p:nvSpPr>
        <p:spPr>
          <a:xfrm>
            <a:off x="2122488" y="91424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1" name="Google Shape;10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 txBox="1"/>
          <p:nvPr/>
        </p:nvSpPr>
        <p:spPr>
          <a:xfrm>
            <a:off x="2274888" y="92948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/>
        </p:nvSpPr>
        <p:spPr>
          <a:xfrm>
            <a:off x="2427288" y="94472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5" name="Google Shape;105;p13"/>
          <p:cNvSpPr txBox="1"/>
          <p:nvPr/>
        </p:nvSpPr>
        <p:spPr>
          <a:xfrm>
            <a:off x="2579688" y="95996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6" name="Google Shape;106;p13"/>
          <p:cNvSpPr txBox="1"/>
          <p:nvPr/>
        </p:nvSpPr>
        <p:spPr>
          <a:xfrm>
            <a:off x="2732088" y="97520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7" name="Google Shape;10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/>
          <p:nvPr/>
        </p:nvSpPr>
        <p:spPr>
          <a:xfrm>
            <a:off x="1168930" y="6344711"/>
            <a:ext cx="494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nurkiewicz.com/2015/07/restful-considered-harmful.html" TargetMode="External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hyperlink" Target="https://blog.apollographql.com/graphql-vs-rest-5d425123e34b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Continued!</a:t>
            </a:r>
            <a:endParaRPr/>
          </a:p>
        </p:txBody>
      </p:sp>
      <p:sp>
        <p:nvSpPr>
          <p:cNvPr id="182" name="Google Shape;182;p2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83" name="Google Shape;183;p25"/>
          <p:cNvSpPr txBox="1"/>
          <p:nvPr/>
        </p:nvSpPr>
        <p:spPr>
          <a:xfrm>
            <a:off x="-1596231" y="926699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5"/>
          <p:cNvSpPr txBox="1"/>
          <p:nvPr/>
        </p:nvSpPr>
        <p:spPr>
          <a:xfrm>
            <a:off x="8118748" y="5351062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Representation</a:t>
            </a:r>
            <a:endParaRPr/>
          </a:p>
        </p:txBody>
      </p:sp>
      <p:sp>
        <p:nvSpPr>
          <p:cNvPr id="238" name="Google Shape;238;p3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State of resource captured and transferred between components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Might be current or desired future state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Represented as data plus metadata (name–value pairs)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Metadata includes control data, media type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Content-Type</a:t>
            </a:r>
            <a:r>
              <a:rPr lang="en-US"/>
              <a:t> of the resource should be useful and meaningful (self-description)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One resource might have several representations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Selected via separate URIs, or via content negotiation</a:t>
            </a:r>
            <a:endParaRPr/>
          </a:p>
          <a:p>
            <a:pPr indent="-18542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Uniform Interface</a:t>
            </a:r>
            <a:endParaRPr/>
          </a:p>
        </p:txBody>
      </p:sp>
      <p:sp>
        <p:nvSpPr>
          <p:cNvPr id="244" name="Google Shape;244;p3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Uniform, Constrained Interface. When applying REST over HTTP, stick to the methods provided by the protocol</a:t>
            </a:r>
            <a:endParaRPr/>
          </a:p>
          <a:p>
            <a:pPr indent="-299085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GET, POST, PUT, and DELETE.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These should be used properly</a:t>
            </a:r>
            <a:endParaRPr/>
          </a:p>
          <a:p>
            <a:pPr indent="-299085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GET should have no side effects or change on state</a:t>
            </a:r>
            <a:endParaRPr/>
          </a:p>
          <a:p>
            <a:pPr indent="-299085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PUT should update the resource “in-place”</a:t>
            </a:r>
            <a:endParaRPr/>
          </a:p>
          <a:p>
            <a:pPr indent="-15494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Not everyone agrees:</a:t>
            </a:r>
            <a:br>
              <a:rPr lang="en-US"/>
            </a:br>
            <a:r>
              <a:rPr lang="en-US" sz="2000" u="sng">
                <a:solidFill>
                  <a:schemeClr val="hlink"/>
                </a:solidFill>
                <a:hlinkClick r:id="rId3"/>
              </a:rPr>
              <a:t>http://www.nurkiewicz.com/2015/07/restful-considered-harmful.html</a:t>
            </a:r>
            <a:r>
              <a:rPr lang="en-US" sz="2000"/>
              <a:t> </a:t>
            </a:r>
            <a:endParaRPr sz="3200"/>
          </a:p>
        </p:txBody>
      </p:sp>
      <p:pic>
        <p:nvPicPr>
          <p:cNvPr id="250" name="Google Shape;25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5906" y="1264467"/>
            <a:ext cx="7530353" cy="5485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Anti-REST concerns	</a:t>
            </a:r>
            <a:endParaRPr/>
          </a:p>
        </p:txBody>
      </p:sp>
      <p:sp>
        <p:nvSpPr>
          <p:cNvPr id="256" name="Google Shape;256;p37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Bloated formats (equally applies to SOAP)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Neither Schema nor Contract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APIs and discovery instead of clear published machine-readable documentation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No inbuilt batching, paging, sorting, etc</a:t>
            </a:r>
            <a:endParaRPr sz="2000"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CRUD only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HTTP Status codes mixed with business replies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Temporal Coupling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Not clear enough what is REST and what isn’t!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Backwards compatibility</a:t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300" y="0"/>
            <a:ext cx="864339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8"/>
          <p:cNvSpPr/>
          <p:nvPr/>
        </p:nvSpPr>
        <p:spPr>
          <a:xfrm>
            <a:off x="241300" y="6488668"/>
            <a:ext cx="787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http://www.programmableweb.com/news/why-rest-keeps-me-night/2012/05/15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Alternatives to REST</a:t>
            </a:r>
            <a:endParaRPr/>
          </a:p>
        </p:txBody>
      </p:sp>
      <p:sp>
        <p:nvSpPr>
          <p:cNvPr id="268" name="Google Shape;268;p39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gRPC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Async and Events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GraphQL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gRPC and Events</a:t>
            </a:r>
            <a:endParaRPr/>
          </a:p>
        </p:txBody>
      </p:sp>
      <p:sp>
        <p:nvSpPr>
          <p:cNvPr id="275" name="Google Shape;275;p4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Covered in other lectures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GraphQL</a:t>
            </a:r>
            <a:endParaRPr/>
          </a:p>
        </p:txBody>
      </p:sp>
      <p:pic>
        <p:nvPicPr>
          <p:cNvPr id="281" name="Google Shape;28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68852"/>
            <a:ext cx="9144000" cy="165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222640"/>
            <a:ext cx="9144001" cy="1737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5800"/>
            <a:ext cx="8839206" cy="522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GraphQL</a:t>
            </a:r>
            <a:endParaRPr/>
          </a:p>
        </p:txBody>
      </p:sp>
      <p:sp>
        <p:nvSpPr>
          <p:cNvPr id="294" name="Google Shape;294;p4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Facebook developed language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Supports getting many resources with a single call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Allows the caller to specify what data is needed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single endpoint to access multiple resources with a well defined type system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REST Derivation from Style Constraint</a:t>
            </a:r>
            <a:endParaRPr/>
          </a:p>
        </p:txBody>
      </p:sp>
      <p:pic>
        <p:nvPicPr>
          <p:cNvPr id="190" name="Google Shape;19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6694"/>
            <a:ext cx="9144000" cy="4543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GraphQL vs REST</a:t>
            </a:r>
            <a:endParaRPr/>
          </a:p>
        </p:txBody>
      </p:sp>
      <p:pic>
        <p:nvPicPr>
          <p:cNvPr id="300" name="Google Shape;30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304" y="1695704"/>
            <a:ext cx="7648448" cy="382422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4"/>
          <p:cNvSpPr/>
          <p:nvPr/>
        </p:nvSpPr>
        <p:spPr>
          <a:xfrm>
            <a:off x="1066800" y="5934379"/>
            <a:ext cx="656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https://blog.apollographql.com/graphql-vs-rest-5d425123e34b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3400"/>
            <a:ext cx="8839206" cy="522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3400"/>
            <a:ext cx="8839206" cy="522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7200"/>
            <a:ext cx="8839206" cy="522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8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796"/>
            <a:ext cx="9144001" cy="6780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Key concepts</a:t>
            </a:r>
            <a:endParaRPr/>
          </a:p>
        </p:txBody>
      </p:sp>
      <p:sp>
        <p:nvSpPr>
          <p:cNvPr id="196" name="Google Shape;196;p27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Client Server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Caching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Replicable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Stateless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Layered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Uniform interface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Cacheing</a:t>
            </a:r>
            <a:endParaRPr/>
          </a:p>
        </p:txBody>
      </p:sp>
      <p:sp>
        <p:nvSpPr>
          <p:cNvPr id="202" name="Google Shape;202;p28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2766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Large scale network systems often rely on cacheing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Reduce traffic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Localised access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Reduced processing</a:t>
            </a:r>
            <a:endParaRPr/>
          </a:p>
          <a:p>
            <a:pPr indent="-217169" lvl="2" marL="114300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Akamai</a:t>
            </a:r>
            <a:r>
              <a:rPr lang="en-US"/>
              <a:t> and others make the web work effectively</a:t>
            </a:r>
            <a:endParaRPr/>
          </a:p>
          <a:p>
            <a:pPr indent="-32766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Caching relies on differentiating between cacheable and not cacheable traffic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Also understanding the lifetime and status of cacheable objects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type="title"/>
          </p:nvPr>
        </p:nvSpPr>
        <p:spPr>
          <a:xfrm>
            <a:off x="457200" y="29772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cacheing features</a:t>
            </a:r>
            <a:endParaRPr/>
          </a:p>
        </p:txBody>
      </p:sp>
      <p:sp>
        <p:nvSpPr>
          <p:cNvPr id="208" name="Google Shape;208;p29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12419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Expires header</a:t>
            </a: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Cache-control header</a:t>
            </a: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If-modified-since / Not modified</a:t>
            </a: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ETags (Entity Tags)</a:t>
            </a:r>
            <a:endParaRPr/>
          </a:p>
          <a:p>
            <a:pPr indent="-25908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Uuids for content</a:t>
            </a:r>
            <a:endParaRPr/>
          </a:p>
          <a:p>
            <a:pPr indent="-25908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Strong and Weak</a:t>
            </a: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None Match </a:t>
            </a:r>
            <a:br>
              <a:rPr lang="en-US"/>
            </a:b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Unfortunately some websites are using Etags to track users instead of cookies!</a:t>
            </a:r>
            <a:endParaRPr/>
          </a:p>
          <a:p>
            <a:pPr indent="-15494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2128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ETags</a:t>
            </a:r>
            <a:endParaRPr/>
          </a:p>
        </p:txBody>
      </p:sp>
      <p:sp>
        <p:nvSpPr>
          <p:cNvPr id="214" name="Google Shape;214;p30"/>
          <p:cNvSpPr/>
          <p:nvPr/>
        </p:nvSpPr>
        <p:spPr>
          <a:xfrm>
            <a:off x="147711" y="5432987"/>
            <a:ext cx="8996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https://developers.google.com/web/fundamentals/performance/optimizing-content-efficiency/images/http-cache-control.png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2100" y="2057400"/>
            <a:ext cx="6019800" cy="27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738" y="401614"/>
            <a:ext cx="7418400" cy="55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Statelessness</a:t>
            </a:r>
            <a:endParaRPr/>
          </a:p>
        </p:txBody>
      </p:sp>
      <p:sp>
        <p:nvSpPr>
          <p:cNvPr id="226" name="Google Shape;226;p32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Of course there is state!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only question is where the state is kept.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Traditional CS systems required the client and server to be kept in sync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web uses cookies</a:t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Layered systems</a:t>
            </a:r>
            <a:endParaRPr/>
          </a:p>
        </p:txBody>
      </p:sp>
      <p:sp>
        <p:nvSpPr>
          <p:cNvPr id="232" name="Google Shape;232;p3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Reverse proxies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Composable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my business process is a service that exposes a REST interface and co-ordinates other services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Compare with web scraping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